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8" r:id="rId2"/>
    <p:sldId id="498" r:id="rId3"/>
    <p:sldId id="499" r:id="rId4"/>
    <p:sldId id="501" r:id="rId5"/>
    <p:sldId id="502" r:id="rId6"/>
    <p:sldId id="500" r:id="rId7"/>
    <p:sldId id="493" r:id="rId8"/>
    <p:sldId id="503" r:id="rId9"/>
    <p:sldId id="492" r:id="rId10"/>
    <p:sldId id="49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7" autoAdjust="0"/>
    <p:restoredTop sz="93793" autoAdjust="0"/>
  </p:normalViewPr>
  <p:slideViewPr>
    <p:cSldViewPr snapToGrid="0">
      <p:cViewPr varScale="1">
        <p:scale>
          <a:sx n="92" d="100"/>
          <a:sy n="92" d="100"/>
        </p:scale>
        <p:origin x="90" y="2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19.11.2020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11/13/2020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42" y="1041234"/>
            <a:ext cx="2766959" cy="574647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91" y="1041234"/>
            <a:ext cx="2766937" cy="57464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Statistic: Methane Session with QSQ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329062" y="6356350"/>
            <a:ext cx="1228538" cy="365125"/>
          </a:xfrm>
        </p:spPr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extplatzhalter 5"/>
          <p:cNvSpPr txBox="1">
            <a:spLocks/>
          </p:cNvSpPr>
          <p:nvPr/>
        </p:nvSpPr>
        <p:spPr>
          <a:xfrm>
            <a:off x="4115774" y="2172425"/>
            <a:ext cx="808288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QSQ</a:t>
            </a:r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5430269" y="1934683"/>
            <a:ext cx="918016" cy="737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Main Valve</a:t>
            </a:r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3487938" y="1041234"/>
            <a:ext cx="796921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FF0000"/>
                </a:solidFill>
              </a:rPr>
              <a:t>HBC</a:t>
            </a:r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6522500" y="1044976"/>
            <a:ext cx="796921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70C0"/>
                </a:solidFill>
              </a:rPr>
              <a:t>VBC</a:t>
            </a:r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331841" y="3490196"/>
            <a:ext cx="1148800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100 </a:t>
            </a:r>
            <a:r>
              <a:rPr lang="en-US" u="sng" dirty="0" err="1" smtClean="0"/>
              <a:t>ms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129684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Tomogram Statistics: Experiment Power Balance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67" y="967534"/>
            <a:ext cx="3181934" cy="589046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52" y="967534"/>
            <a:ext cx="3185315" cy="5890466"/>
          </a:xfrm>
          <a:prstGeom prst="rect">
            <a:avLst/>
          </a:prstGeom>
        </p:spPr>
      </p:pic>
      <p:sp>
        <p:nvSpPr>
          <p:cNvPr id="10" name="Textplatzhalter 5"/>
          <p:cNvSpPr txBox="1">
            <a:spLocks/>
          </p:cNvSpPr>
          <p:nvPr/>
        </p:nvSpPr>
        <p:spPr>
          <a:xfrm>
            <a:off x="9566030" y="3040911"/>
            <a:ext cx="1521070" cy="3529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20181010.032</a:t>
            </a:r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7256345" y="3040912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20180725.044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49470" y="2022231"/>
            <a:ext cx="5603582" cy="44209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ompiled experiment data and parameters to calculate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lso exchanged radiated power proxy from bolometer camera by 2D integrated power of tomogram (both core and total)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  <p:pic>
        <p:nvPicPr>
          <p:cNvPr id="13" name="Grafik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9" y="3086958"/>
            <a:ext cx="4820962" cy="3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Tomogram Statistics: Experiment Reconstructions </a:t>
            </a:r>
            <a:r>
              <a:rPr lang="en-US" dirty="0" err="1" smtClean="0"/>
              <a:t>Errorbar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511769" y="1092173"/>
            <a:ext cx="7200806" cy="54756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extra slope in </a:t>
            </a:r>
            <a:r>
              <a:rPr lang="en-US" b="0" dirty="0" err="1" smtClean="0"/>
              <a:t>P_rad</a:t>
            </a:r>
            <a:r>
              <a:rPr lang="en-US" b="0" dirty="0" smtClean="0"/>
              <a:t> vs. total power by cutting negative results from reconstruction when limiting to only physically meaningful numbers (P/m</a:t>
            </a:r>
            <a:r>
              <a:rPr lang="de-DE" b="0" dirty="0" smtClean="0"/>
              <a:t>³</a:t>
            </a:r>
            <a:r>
              <a:rPr lang="en-US" b="0" dirty="0" smtClean="0"/>
              <a:t>&gt;0)?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ncrease of their impact is expected with overall higher radiation level to counteract errors in chordal profile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mpact of mathematical error is negligible across the power spectrum, but why?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f</a:t>
            </a:r>
            <a:r>
              <a:rPr lang="en-US" b="0" dirty="0" smtClean="0"/>
              <a:t>it of  integrated power values vs camera proxy yields interesting results (~0.4MW offset to core power, ~0.75 ratio to total 2D power)</a:t>
            </a:r>
            <a:endParaRPr lang="de-DE" b="0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4511769" y="3410130"/>
            <a:ext cx="3885568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CONCLUSION</a:t>
            </a:r>
          </a:p>
        </p:txBody>
      </p:sp>
      <p:sp>
        <p:nvSpPr>
          <p:cNvPr id="8" name="Textplatzhalter 5"/>
          <p:cNvSpPr txBox="1">
            <a:spLocks/>
          </p:cNvSpPr>
          <p:nvPr/>
        </p:nvSpPr>
        <p:spPr>
          <a:xfrm>
            <a:off x="407137" y="967203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20181010.032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34074" r="-1"/>
          <a:stretch/>
        </p:blipFill>
        <p:spPr>
          <a:xfrm>
            <a:off x="342899" y="1320123"/>
            <a:ext cx="4103089" cy="50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Tomogram Statistics: Experiment Reconstructions </a:t>
            </a:r>
            <a:r>
              <a:rPr lang="en-US" dirty="0" err="1" smtClean="0"/>
              <a:t>Errorbar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511769" y="1092173"/>
            <a:ext cx="7200806" cy="54756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extra slope in </a:t>
            </a:r>
            <a:r>
              <a:rPr lang="en-US" b="0" dirty="0" err="1" smtClean="0"/>
              <a:t>P_rad</a:t>
            </a:r>
            <a:r>
              <a:rPr lang="en-US" b="0" dirty="0" smtClean="0"/>
              <a:t> vs. total power by cutting negative results from reconstruction when limiting to only physically meaningful numbers (P/m</a:t>
            </a:r>
            <a:r>
              <a:rPr lang="de-DE" b="0" dirty="0" smtClean="0"/>
              <a:t>³</a:t>
            </a:r>
            <a:r>
              <a:rPr lang="en-US" b="0" dirty="0" smtClean="0"/>
              <a:t>&gt;0)?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ncrease of their impact is expected with overall higher radiation level to counteract errors in chordal profile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mpact of mathematical error is negligible across the power spectrum, but why?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f</a:t>
            </a:r>
            <a:r>
              <a:rPr lang="en-US" b="0" dirty="0" smtClean="0"/>
              <a:t>it of  integrated power values vs camera proxy yields interesting results (~0.4MW offset to core power, ~0.7 ratio to total 2D power)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hanges for different discharge types?</a:t>
            </a:r>
            <a:endParaRPr lang="de-DE" b="0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4511769" y="3410130"/>
            <a:ext cx="3885568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CONCLUSION</a:t>
            </a:r>
          </a:p>
        </p:txBody>
      </p:sp>
      <p:sp>
        <p:nvSpPr>
          <p:cNvPr id="8" name="Textplatzhalter 5"/>
          <p:cNvSpPr txBox="1">
            <a:spLocks/>
          </p:cNvSpPr>
          <p:nvPr/>
        </p:nvSpPr>
        <p:spPr>
          <a:xfrm>
            <a:off x="407137" y="967203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20180725.044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34195"/>
          <a:stretch/>
        </p:blipFill>
        <p:spPr>
          <a:xfrm>
            <a:off x="407137" y="1352250"/>
            <a:ext cx="4094735" cy="50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Tomogram Statistics: Experiment Reconstructions </a:t>
            </a:r>
            <a:r>
              <a:rPr lang="en-US" dirty="0" err="1" smtClean="0"/>
              <a:t>Errorbar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511769" y="1092173"/>
            <a:ext cx="7200806" cy="54756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extra slope in </a:t>
            </a:r>
            <a:r>
              <a:rPr lang="en-US" b="0" dirty="0" err="1" smtClean="0"/>
              <a:t>P_rad</a:t>
            </a:r>
            <a:r>
              <a:rPr lang="en-US" b="0" dirty="0" smtClean="0"/>
              <a:t> vs. total power by cutting negative results from reconstruction when limiting to only physically meaningful numbers (P/m</a:t>
            </a:r>
            <a:r>
              <a:rPr lang="de-DE" b="0" dirty="0" smtClean="0"/>
              <a:t>³</a:t>
            </a:r>
            <a:r>
              <a:rPr lang="en-US" b="0" dirty="0" smtClean="0"/>
              <a:t>&gt;0)?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ncrease of their impact is expected with overall higher radiation level to counteract errors in chordal profile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mpact of mathematical error is negligible across the power spectrum, but why?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f</a:t>
            </a:r>
            <a:r>
              <a:rPr lang="en-US" b="0" dirty="0" smtClean="0"/>
              <a:t>it of  integrated power values vs camera proxy yields interesting results (~0.4MW offset to core power, ~0.7 ratio to total 2D power)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hanges for different discharge types?</a:t>
            </a:r>
            <a:endParaRPr lang="de-DE" b="0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4511769" y="3410130"/>
            <a:ext cx="3885568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CONCLUSION</a:t>
            </a:r>
          </a:p>
        </p:txBody>
      </p:sp>
      <p:sp>
        <p:nvSpPr>
          <p:cNvPr id="8" name="Textplatzhalter 5"/>
          <p:cNvSpPr txBox="1">
            <a:spLocks/>
          </p:cNvSpPr>
          <p:nvPr/>
        </p:nvSpPr>
        <p:spPr>
          <a:xfrm>
            <a:off x="407137" y="967203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b="0" dirty="0" smtClean="0"/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537920" y="1005402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(combined)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34102"/>
          <a:stretch/>
        </p:blipFill>
        <p:spPr>
          <a:xfrm>
            <a:off x="316522" y="1345923"/>
            <a:ext cx="4193422" cy="51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Tomogram Statistics: Experiment Reconstructions </a:t>
            </a:r>
            <a:r>
              <a:rPr lang="en-US" dirty="0" err="1" smtClean="0"/>
              <a:t>Errorbar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513594" y="1607853"/>
            <a:ext cx="7200806" cy="4279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err="1" smtClean="0"/>
              <a:t>errorbar</a:t>
            </a:r>
            <a:r>
              <a:rPr lang="en-US" b="0" dirty="0" smtClean="0"/>
              <a:t> looks large here, because the total error for the tomogram (minimum value &lt; 0.0 can be single cell or whole ‘ring’) has to assumed possible at every integration point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e</a:t>
            </a:r>
            <a:r>
              <a:rPr lang="en-US" b="0" dirty="0" smtClean="0"/>
              <a:t>.g.: at powers (both X</a:t>
            </a:r>
            <a:r>
              <a:rPr lang="de-DE" b="0" dirty="0" smtClean="0"/>
              <a:t>²</a:t>
            </a:r>
            <a:r>
              <a:rPr lang="en-US" b="0" dirty="0" smtClean="0"/>
              <a:t>~1.0) </a:t>
            </a:r>
          </a:p>
          <a:p>
            <a:pPr marL="0" indent="0">
              <a:buNone/>
            </a:pPr>
            <a:r>
              <a:rPr lang="en-US" b="0" dirty="0" smtClean="0"/>
              <a:t>  </a:t>
            </a:r>
            <a:r>
              <a:rPr lang="pl-PL" b="0" dirty="0" smtClean="0"/>
              <a:t>total</a:t>
            </a:r>
            <a:r>
              <a:rPr lang="pl-PL" b="0" dirty="0"/>
              <a:t>: </a:t>
            </a:r>
            <a:r>
              <a:rPr lang="pl-PL" b="0" dirty="0" smtClean="0"/>
              <a:t>5</a:t>
            </a:r>
            <a:r>
              <a:rPr lang="en-US" b="0" dirty="0" smtClean="0"/>
              <a:t>.</a:t>
            </a:r>
            <a:r>
              <a:rPr lang="pl-PL" b="0" dirty="0" smtClean="0"/>
              <a:t>78</a:t>
            </a:r>
            <a:r>
              <a:rPr lang="en-US" b="0" dirty="0" smtClean="0"/>
              <a:t> M</a:t>
            </a:r>
            <a:r>
              <a:rPr lang="pl-PL" b="0" dirty="0" smtClean="0"/>
              <a:t>W</a:t>
            </a:r>
            <a:r>
              <a:rPr lang="en-US" b="0" dirty="0" smtClean="0"/>
              <a:t> , </a:t>
            </a:r>
            <a:r>
              <a:rPr lang="pl-PL" b="0" dirty="0" smtClean="0"/>
              <a:t>neg: 66</a:t>
            </a:r>
            <a:r>
              <a:rPr lang="en-US" b="0" dirty="0" smtClean="0"/>
              <a:t>.</a:t>
            </a:r>
            <a:r>
              <a:rPr lang="pl-PL" b="0" dirty="0" smtClean="0"/>
              <a:t>63</a:t>
            </a:r>
            <a:r>
              <a:rPr lang="en-US" b="0" dirty="0" smtClean="0"/>
              <a:t> k</a:t>
            </a:r>
            <a:r>
              <a:rPr lang="pl-PL" b="0" dirty="0" smtClean="0"/>
              <a:t>W</a:t>
            </a:r>
            <a:endParaRPr lang="en-US" b="0" dirty="0" smtClean="0"/>
          </a:p>
          <a:p>
            <a:pPr marL="0" indent="0">
              <a:buNone/>
            </a:pPr>
            <a:r>
              <a:rPr lang="en-US" b="0" dirty="0" smtClean="0"/>
              <a:t>  </a:t>
            </a:r>
            <a:r>
              <a:rPr lang="pl-PL" b="0" dirty="0" smtClean="0"/>
              <a:t>total</a:t>
            </a:r>
            <a:r>
              <a:rPr lang="pl-PL" b="0" dirty="0"/>
              <a:t>: </a:t>
            </a:r>
            <a:r>
              <a:rPr lang="pl-PL" b="0" dirty="0" smtClean="0"/>
              <a:t>6</a:t>
            </a:r>
            <a:r>
              <a:rPr lang="en-US" b="0" dirty="0" smtClean="0"/>
              <a:t>.</a:t>
            </a:r>
            <a:r>
              <a:rPr lang="pl-PL" b="0" dirty="0" smtClean="0"/>
              <a:t>33</a:t>
            </a:r>
            <a:r>
              <a:rPr lang="en-US" b="0" dirty="0" smtClean="0"/>
              <a:t> M</a:t>
            </a:r>
            <a:r>
              <a:rPr lang="pl-PL" b="0" dirty="0" smtClean="0"/>
              <a:t>W</a:t>
            </a:r>
            <a:r>
              <a:rPr lang="en-US" b="0" dirty="0" smtClean="0"/>
              <a:t>, </a:t>
            </a:r>
            <a:r>
              <a:rPr lang="pl-PL" b="0" dirty="0" smtClean="0"/>
              <a:t>neg</a:t>
            </a:r>
            <a:r>
              <a:rPr lang="pl-PL" b="0" dirty="0"/>
              <a:t>: </a:t>
            </a:r>
            <a:r>
              <a:rPr lang="pl-PL" b="0" dirty="0" smtClean="0"/>
              <a:t>61</a:t>
            </a:r>
            <a:r>
              <a:rPr lang="en-US" b="0" dirty="0" smtClean="0"/>
              <a:t>.</a:t>
            </a:r>
            <a:r>
              <a:rPr lang="pl-PL" b="0" dirty="0" smtClean="0"/>
              <a:t>68</a:t>
            </a:r>
            <a:r>
              <a:rPr lang="en-US" b="0" dirty="0" smtClean="0"/>
              <a:t> k</a:t>
            </a:r>
            <a:r>
              <a:rPr lang="pl-PL" b="0" dirty="0" smtClean="0"/>
              <a:t>W</a:t>
            </a:r>
            <a:endParaRPr lang="en-US" b="0" dirty="0" smtClean="0"/>
          </a:p>
          <a:p>
            <a:pPr marL="0" indent="0">
              <a:buNone/>
            </a:pPr>
            <a:r>
              <a:rPr lang="en-US" b="0" dirty="0" smtClean="0"/>
              <a:t>  </a:t>
            </a:r>
            <a:r>
              <a:rPr lang="pl-PL" b="0" dirty="0" smtClean="0"/>
              <a:t>total</a:t>
            </a:r>
            <a:r>
              <a:rPr lang="pl-PL" b="0" dirty="0"/>
              <a:t>: </a:t>
            </a:r>
            <a:r>
              <a:rPr lang="pl-PL" b="0" dirty="0" smtClean="0"/>
              <a:t>2</a:t>
            </a:r>
            <a:r>
              <a:rPr lang="en-US" b="0" dirty="0" smtClean="0"/>
              <a:t>.</a:t>
            </a:r>
            <a:r>
              <a:rPr lang="pl-PL" b="0" dirty="0" smtClean="0"/>
              <a:t>37</a:t>
            </a:r>
            <a:r>
              <a:rPr lang="en-US" b="0" dirty="0" smtClean="0"/>
              <a:t> M</a:t>
            </a:r>
            <a:r>
              <a:rPr lang="pl-PL" b="0" dirty="0" smtClean="0"/>
              <a:t>W</a:t>
            </a:r>
            <a:r>
              <a:rPr lang="en-US" b="0" dirty="0" smtClean="0"/>
              <a:t>, </a:t>
            </a:r>
            <a:r>
              <a:rPr lang="pl-PL" b="0" dirty="0" smtClean="0"/>
              <a:t>neg</a:t>
            </a:r>
            <a:r>
              <a:rPr lang="pl-PL" b="0" dirty="0"/>
              <a:t>: </a:t>
            </a:r>
            <a:r>
              <a:rPr lang="pl-PL" b="0" dirty="0" smtClean="0"/>
              <a:t>121</a:t>
            </a:r>
            <a:r>
              <a:rPr lang="en-US" b="0" dirty="0" smtClean="0"/>
              <a:t>.</a:t>
            </a:r>
            <a:r>
              <a:rPr lang="pl-PL" b="0" dirty="0" smtClean="0"/>
              <a:t>51</a:t>
            </a:r>
            <a:r>
              <a:rPr lang="en-US" b="0" dirty="0" smtClean="0"/>
              <a:t> k</a:t>
            </a:r>
            <a:r>
              <a:rPr lang="pl-PL" b="0" dirty="0" smtClean="0"/>
              <a:t>W</a:t>
            </a: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</p:txBody>
      </p:sp>
      <p:sp>
        <p:nvSpPr>
          <p:cNvPr id="8" name="Textplatzhalter 5"/>
          <p:cNvSpPr txBox="1">
            <a:spLocks/>
          </p:cNvSpPr>
          <p:nvPr/>
        </p:nvSpPr>
        <p:spPr>
          <a:xfrm>
            <a:off x="700719" y="1254933"/>
            <a:ext cx="221832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20180725.044@3.45s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93" y="1607853"/>
            <a:ext cx="4107147" cy="410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7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Tomogram Statistics: Phantom Reconstructions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t="78205"/>
          <a:stretch/>
        </p:blipFill>
        <p:spPr>
          <a:xfrm>
            <a:off x="1594800" y="1742790"/>
            <a:ext cx="2779028" cy="34729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8333"/>
          <a:stretch/>
        </p:blipFill>
        <p:spPr>
          <a:xfrm>
            <a:off x="4625082" y="1742790"/>
            <a:ext cx="2754372" cy="347296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t="78205"/>
          <a:stretch/>
        </p:blipFill>
        <p:spPr>
          <a:xfrm>
            <a:off x="7500168" y="1760373"/>
            <a:ext cx="2805609" cy="3455379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2446181" y="5283012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(all phantoms)</a:t>
            </a:r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5497112" y="5218831"/>
            <a:ext cx="1756872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(island mimics)</a:t>
            </a:r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8251484" y="5201247"/>
            <a:ext cx="1803039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(radiation ring)</a:t>
            </a:r>
          </a:p>
        </p:txBody>
      </p:sp>
    </p:spTree>
    <p:extLst>
      <p:ext uri="{BB962C8B-B14F-4D97-AF65-F5344CB8AC3E}">
        <p14:creationId xmlns:p14="http://schemas.microsoft.com/office/powerpoint/2010/main" val="31825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Tomogram Statistics: Phantom Reconstructions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t="78205"/>
          <a:stretch/>
        </p:blipFill>
        <p:spPr>
          <a:xfrm>
            <a:off x="1321909" y="1793632"/>
            <a:ext cx="2779028" cy="3472962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2173290" y="5333854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(all phantoms)</a:t>
            </a:r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5224221" y="5269673"/>
            <a:ext cx="1756872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(radiation spot)</a:t>
            </a:r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8460515" y="5269673"/>
            <a:ext cx="1803039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(double ring)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" t="77986" r="-1"/>
          <a:stretch/>
        </p:blipFill>
        <p:spPr>
          <a:xfrm>
            <a:off x="4480921" y="1793631"/>
            <a:ext cx="2719979" cy="347040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78077" r="-1"/>
          <a:stretch/>
        </p:blipFill>
        <p:spPr>
          <a:xfrm>
            <a:off x="7482254" y="1793631"/>
            <a:ext cx="2743200" cy="34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Statistic: Methane Session with QSQ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xfrm>
            <a:off x="329062" y="6356350"/>
            <a:ext cx="1228538" cy="365125"/>
          </a:xfrm>
        </p:spPr>
        <p:txBody>
          <a:bodyPr/>
          <a:lstStyle/>
          <a:p>
            <a:fld id="{6F4EBBD8-A576-4697-90A8-A3A1DA1E14A9}" type="datetime1">
              <a:rPr lang="de-DE" smtClean="0"/>
              <a:t>19.11.2020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12" y="973454"/>
            <a:ext cx="2767705" cy="574802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84" y="973454"/>
            <a:ext cx="2767705" cy="5748021"/>
          </a:xfrm>
          <a:prstGeom prst="rect">
            <a:avLst/>
          </a:prstGeom>
        </p:spPr>
      </p:pic>
      <p:sp>
        <p:nvSpPr>
          <p:cNvPr id="9" name="Textplatzhalter 5"/>
          <p:cNvSpPr txBox="1">
            <a:spLocks/>
          </p:cNvSpPr>
          <p:nvPr/>
        </p:nvSpPr>
        <p:spPr>
          <a:xfrm>
            <a:off x="3807674" y="2093294"/>
            <a:ext cx="672639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H2</a:t>
            </a:r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5064417" y="2093294"/>
            <a:ext cx="672639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He</a:t>
            </a:r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3487938" y="1041234"/>
            <a:ext cx="796921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FF0000"/>
                </a:solidFill>
              </a:rPr>
              <a:t>HBC</a:t>
            </a:r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5780578" y="1041234"/>
            <a:ext cx="796921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70C0"/>
                </a:solidFill>
              </a:rPr>
              <a:t>VBC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160" y="961538"/>
            <a:ext cx="2773715" cy="5760504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7832122" y="2093293"/>
            <a:ext cx="814188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CH4</a:t>
            </a:r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331841" y="3490196"/>
            <a:ext cx="1148800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100 </a:t>
            </a:r>
            <a:r>
              <a:rPr lang="en-US" u="sng" dirty="0" err="1" smtClean="0"/>
              <a:t>ms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17835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3327,334"/>
  <p:tag name="LATEXADDIN" val="\documentclass{article}&#10;\usepackage{amsmath}&#10;\usepackage{amsfonts}&#10;\usepackage{amssymb}&#10;\usepackage{array}&#10;\pagestyle{empty}&#10;\begin{document}&#10;&#10;$$P_{bal}(t)=P_{ECRH}(t)-P_{rad,HBC/VBC}(t)-P_{div}(t)-\frac{\text{d}W_{dia}}{\text{d}t}(t)$$&#10;&#10;\end{document}"/>
  <p:tag name="IGUANATEXSIZE" val="24"/>
  <p:tag name="IGUANATEXCURSOR" val="236"/>
  <p:tag name="TRANSPARENCY" val="Wahr"/>
  <p:tag name="FILENAME" val=""/>
  <p:tag name="LATEXENGINEID" val="0"/>
  <p:tag name="TEMPFOLDER" val="\\share.ipp-hgw.mpg.de\documents\pih\Documents\git\QSB_Bolometry\results\INVERSION\MFR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Breitbild</PresentationFormat>
  <Paragraphs>88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Arial Narrow</vt:lpstr>
      <vt:lpstr>Calibri</vt:lpstr>
      <vt:lpstr>Wingdings</vt:lpstr>
      <vt:lpstr>Office</vt:lpstr>
      <vt:lpstr>Report 11/13/2020</vt:lpstr>
      <vt:lpstr>Tomogram Statistics: Experiment Power Balance</vt:lpstr>
      <vt:lpstr>Tomogram Statistics: Experiment Reconstructions Errorbar</vt:lpstr>
      <vt:lpstr>Tomogram Statistics: Experiment Reconstructions Errorbar</vt:lpstr>
      <vt:lpstr>Tomogram Statistics: Experiment Reconstructions Errorbar</vt:lpstr>
      <vt:lpstr>Tomogram Statistics: Experiment Reconstructions Errorbar</vt:lpstr>
      <vt:lpstr>Tomogram Statistics: Phantom Reconstructions</vt:lpstr>
      <vt:lpstr>Tomogram Statistics: Phantom Reconstructions</vt:lpstr>
      <vt:lpstr>Peak Statistic: Methane Session with QSQ</vt:lpstr>
      <vt:lpstr>Peak Statistic: Methane Session with QSQ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439</cp:revision>
  <dcterms:created xsi:type="dcterms:W3CDTF">2018-08-24T10:28:29Z</dcterms:created>
  <dcterms:modified xsi:type="dcterms:W3CDTF">2020-11-19T13:22:21Z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